
<file path=[Content_Types].xml><?xml version="1.0" encoding="utf-8"?>
<Types xmlns="http://schemas.openxmlformats.org/package/2006/content-types"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authors.xml" ContentType="application/vnd.ms-powerpoint.authors+xml"/>
  <Override PartName="/docProps/app.xml" ContentType="application/vnd.openxmlformats-officedocument.extended-properties+xml"/>
  <Default Extension="jpeg" ContentType="image/jpeg"/>
  <Default Extension="jpg" ContentType="image/jpeg"/>
  <Default Extension="rels" ContentType="application/vnd.openxmlformats-package.relationships+xml"/>
  <Default Extension="xml" ContentType="application/xml"/>
</Types>
</file>

<file path=_rels/.rels>&#65279;<?xml version="1.0" encoding="UTF-8" standalone="yes"?>
<Relationships xmlns="http://schemas.openxmlformats.org/package/2006/relationships">
  <Relationship Id="rId3" Type="http://schemas.openxmlformats.org/package/2006/relationships/metadata/core-properties" Target="docProps/core.xml" />
  <Relationship Id="rId2" Type="http://schemas.openxmlformats.org/package/2006/relationships/metadata/thumbnail" Target="docProps/thumbnail.jpeg" />
  <Relationship Id="rId1" Type="http://schemas.openxmlformats.org/officeDocument/2006/relationships/officeDocument" Target="ppt/presentation.xml" />
  <Relationship Id="rId4" Type="http://schemas.openxmlformats.org/officeDocument/2006/relationships/extended-properties" Target="docProps/app.xml" />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3" r:id="rId6"/>
    <p:sldId id="269" r:id="rId7"/>
    <p:sldId id="271" r:id="rId8"/>
    <p:sldId id="270" r:id="rId9"/>
    <p:sldId id="260" r:id="rId10"/>
    <p:sldId id="261" r:id="rId11"/>
    <p:sldId id="265" r:id="rId12"/>
    <p:sldId id="264" r:id="rId13"/>
    <p:sldId id="263" r:id="rId14"/>
    <p:sldId id="267" r:id="rId15"/>
    <p:sldId id="272" r:id="rId16"/>
    <p:sldId id="268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0B9E52-B051-475F-9A71-16D246616911}" name="cevv" initials="cevv" userId="cevv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
<Relationships xmlns="http://schemas.openxmlformats.org/package/2006/relationships">
  <Relationship Id="rId2" Type="http://schemas.openxmlformats.org/officeDocument/2006/relationships/slide" Target="slides/slide1.xml" />
  <Relationship Id="rId3" Type="http://schemas.openxmlformats.org/officeDocument/2006/relationships/slide" Target="slides/slide2.xml" />
  <Relationship Id="rId4" Type="http://schemas.openxmlformats.org/officeDocument/2006/relationships/slide" Target="slides/slide3.xml" />
  <Relationship Id="rId5" Type="http://schemas.openxmlformats.org/officeDocument/2006/relationships/slide" Target="slides/slide4.xml" />
  <Relationship Id="rId6" Type="http://schemas.openxmlformats.org/officeDocument/2006/relationships/slide" Target="slides/slide5.xml" />
  <Relationship Id="rId7" Type="http://schemas.openxmlformats.org/officeDocument/2006/relationships/slide" Target="slides/slide6.xml" />
  <Relationship Id="rId8" Type="http://schemas.openxmlformats.org/officeDocument/2006/relationships/slide" Target="slides/slide7.xml" />
  <Relationship Id="rId9" Type="http://schemas.openxmlformats.org/officeDocument/2006/relationships/slide" Target="slides/slide8.xml" />
  <Relationship Id="rId10" Type="http://schemas.openxmlformats.org/officeDocument/2006/relationships/slide" Target="slides/slide9.xml" />
  <Relationship Id="rId11" Type="http://schemas.openxmlformats.org/officeDocument/2006/relationships/slide" Target="slides/slide10.xml" />
  <Relationship Id="rId12" Type="http://schemas.openxmlformats.org/officeDocument/2006/relationships/slide" Target="slides/slide11.xml" />
  <Relationship Id="rId13" Type="http://schemas.openxmlformats.org/officeDocument/2006/relationships/slide" Target="slides/slide12.xml" />
  <Relationship Id="rId14" Type="http://schemas.openxmlformats.org/officeDocument/2006/relationships/slide" Target="slides/slide13.xml" />
  <Relationship Id="rId15" Type="http://schemas.openxmlformats.org/officeDocument/2006/relationships/slide" Target="slides/slide14.xml" />
  <Relationship Id="rId16" Type="http://schemas.openxmlformats.org/officeDocument/2006/relationships/slide" Target="slides/slide15.xml" />
  <Relationship Id="rId17" Type="http://schemas.openxmlformats.org/officeDocument/2006/relationships/slide" Target="slides/slide16.xml" />
  <Relationship Id="rId18" Type="http://schemas.openxmlformats.org/officeDocument/2006/relationships/presProps" Target="presProps.xml" />
  <Relationship Id="rId21" Type="http://schemas.openxmlformats.org/officeDocument/2006/relationships/tableStyles" Target="tableStyles.xml" />
  <Relationship Id="rId20" Type="http://schemas.openxmlformats.org/officeDocument/2006/relationships/theme" Target="theme/theme1.xml" />
  <Relationship Id="rId1" Type="http://schemas.openxmlformats.org/officeDocument/2006/relationships/slideMaster" Target="slideMasters/slideMaster1.xml" />
  <Relationship Id="rId19" Type="http://schemas.openxmlformats.org/officeDocument/2006/relationships/viewProps" Target="viewProps.xml" />
  <Relationship Id="rId22" Type="http://schemas.microsoft.com/office/2018/10/relationships/authors" Target="authors.xml" />
</Relationships>
</file>

<file path=ppt/slideLayouts/_rels/slideLayout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2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3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4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5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6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7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8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9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0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_rels/slideLayout11.xml.rels>&#65279;<?xml version="1.0" encoding="UTF-8" standalone="yes"?>
<Relationships xmlns="http://schemas.openxmlformats.org/package/2006/relationships">
  <Relationship Id="rId1" Type="http://schemas.openxmlformats.org/officeDocument/2006/relationships/slideMaster" Target="../slideMasters/slideMaster1.xml" />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E6D32-77B3-457E-8BA4-848F06CD67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7F8F35-CB66-471D-88FF-3FBCADEEB6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0F47A-92EB-48F2-A19E-743DE7F0D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6EE4C1-967D-4EDE-9EA7-B7017CADB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AEC912-7805-4FCA-9454-68B158E6A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716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4D94E-E014-44A8-95F6-0BEC5AD12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4F5E5-4195-4A60-9850-B90D1650D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06F015-1DF7-4D2A-A61F-AC951CFFF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5A2A0-6F56-4288-B2B5-D4308939C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BE56E7-60AA-4774-B3CE-F0F53289C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501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A8897-A18B-4F68-A6DA-CFC275921A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EABA7-0A42-4D1D-9AD5-76FD639FAD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A874F4-F788-4918-A0D8-5922FD790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2F34C-C4AE-4927-BA9E-C2C5C892F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985A0-A22D-47F9-99CF-054D0621D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5659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FA2EF-CAE4-4C7C-8E40-195318CDB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2CB19-53E5-43AD-97D8-930D5607E6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D1B693-8B7F-426F-8925-834C7B181A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2D40D-45B3-47C4-899E-5349CC2E23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E44E12-CE0E-4A1B-B2EE-FB749ECB3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BE2A1D-C784-4BFD-90A5-8F75BF2D9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2334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FC05-0F4D-459B-8A51-A0C70123E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AF7C31-D8D2-4A4E-B572-2A358EFE0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DC10A-A551-4CE1-BDBC-5631FF4250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60762A-7DE4-4FB2-AD93-AA7C75995E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FAF7E9-F80D-4933-A11D-CD3C4CD7BB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D4BA32-C25B-46BC-84E0-E1C55FBCF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7229028-075F-40EC-91DF-5DCB650115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4DE6D3-B994-4E1A-8CFB-2C580AAD6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3275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48CEF-9455-41EE-9FAA-A514017C4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32E4A5-FDBB-4450-9442-D980566D1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8A53BA-09BF-4A8F-A349-205649FB1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B3C7F0D-8490-4155-9EBB-9E4A49C20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2719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0C789D-CA2B-44F5-A030-FEBC07B4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3551E0-92E4-4D95-8959-CEC69B08D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C9076-8A5C-4E14-B5FD-6FBF793B8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27156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52E88-C4D8-49D5-ADFD-243AD838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046A2-A020-4811-B178-5050068FB5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7C338-5553-4F76-97AC-2F0D46BFCB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43DA2-8628-4DAA-8CC0-F76BB35FC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8F6B0-CB02-487D-B2AE-A9E0F3512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489D40-26D7-461E-B1DF-E6AA39202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3210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B3EF-E8B6-40EB-8336-015736E3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4C0C29-FD77-42D5-BA94-1CA00DF65E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B6096-AFCE-4C85-8FC4-3A164BE2DB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02E28-644D-4BB2-90F9-F0810336F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5AF7CE-B647-46CE-BF2A-05C09BE8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17564-E6CB-4461-B311-E0FA1B65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6605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BCD0F-6BB7-4F85-B6AE-064A15879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196341-7170-44DC-BA58-5D12BFAE2E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89239D-A3B8-465D-B486-81D1678DC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23FBC-433A-4E25-B21E-FB433A97B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098EEB-C44B-4268-AC19-CAFA00042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24441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75B57EB-E788-4EC8-B853-DCF87DF581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478B6A9-0C33-454C-ACE0-8F87BD8943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B1566-AA68-4AF3-AC69-83026D2A31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F2414-96CC-456C-9C0F-8D20E38BA0F8}" type="datetimeFigureOut">
              <a:rPr lang="fr-FR" smtClean="0"/>
              <a:t>05/09/2023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8280ED-C5E4-474A-8DF6-3478248F8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46461B-A4E4-4302-B7BE-661636322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511661"/>
      </p:ext>
    </p:extLst>
  </p:cSld>
  <p:clrMapOvr>
    <a:masterClrMapping/>
  </p:clrMapOvr>
</p:sldLayout>
</file>

<file path=ppt/slideMasters/_rels/slideMaster1.xml.rels>&#65279;<?xml version="1.0" encoding="UTF-8" standalone="yes"?>
<Relationships xmlns="http://schemas.openxmlformats.org/package/2006/relationships">
  <Relationship Id="rId8" Type="http://schemas.openxmlformats.org/officeDocument/2006/relationships/slideLayout" Target="../slideLayouts/slideLayout8.xml" />
  <Relationship Id="rId3" Type="http://schemas.openxmlformats.org/officeDocument/2006/relationships/slideLayout" Target="../slideLayouts/slideLayout3.xml" />
  <Relationship Id="rId7" Type="http://schemas.openxmlformats.org/officeDocument/2006/relationships/slideLayout" Target="../slideLayouts/slideLayout7.xml" />
  <Relationship Id="rId12" Type="http://schemas.openxmlformats.org/officeDocument/2006/relationships/theme" Target="../theme/theme1.xml" />
  <Relationship Id="rId2" Type="http://schemas.openxmlformats.org/officeDocument/2006/relationships/slideLayout" Target="../slideLayouts/slideLayout2.xml" />
  <Relationship Id="rId1" Type="http://schemas.openxmlformats.org/officeDocument/2006/relationships/slideLayout" Target="../slideLayouts/slideLayout1.xml" />
  <Relationship Id="rId6" Type="http://schemas.openxmlformats.org/officeDocument/2006/relationships/slideLayout" Target="../slideLayouts/slideLayout6.xml" />
  <Relationship Id="rId11" Type="http://schemas.openxmlformats.org/officeDocument/2006/relationships/slideLayout" Target="../slideLayouts/slideLayout11.xml" />
  <Relationship Id="rId5" Type="http://schemas.openxmlformats.org/officeDocument/2006/relationships/slideLayout" Target="../slideLayouts/slideLayout5.xml" />
  <Relationship Id="rId10" Type="http://schemas.openxmlformats.org/officeDocument/2006/relationships/slideLayout" Target="../slideLayouts/slideLayout10.xml" />
  <Relationship Id="rId4" Type="http://schemas.openxmlformats.org/officeDocument/2006/relationships/slideLayout" Target="../slideLayouts/slideLayout4.xml" />
  <Relationship Id="rId9" Type="http://schemas.openxmlformats.org/officeDocument/2006/relationships/slideLayout" Target="../slideLayouts/slideLayout9.xml" />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CF7E43-9D6F-4700-A48D-453670C0ED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8A30EC-A69C-43FE-B2E2-429CC8589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C224A3-0FB5-46D6-A5ED-096227E672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F2414-96CC-456C-9C0F-8D20E38BA0F8}" type="datetimeFigureOut">
              <a:rPr lang="fr-FR" smtClean="0"/>
              <a:t/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1D8522-884A-4B47-98B3-E492112C7C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BBBC8-B0AF-4F0F-8225-91A724EB4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71FD5-877B-4DD7-BB73-E7F20A4EDAD2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36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jpg" />
  <Relationship Id="rId1" Type="http://schemas.openxmlformats.org/officeDocument/2006/relationships/slideLayout" Target="../slideLayouts/slideLayout1.xml" />
</Relationships>
</file>

<file path=ppt/slides/_rels/slide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5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6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7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8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9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0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1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4.xml" />
</Relationships>
</file>

<file path=ppt/slides/_rels/slide12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3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4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5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2.jpg" />
  <Relationship Id="rId1" Type="http://schemas.openxmlformats.org/officeDocument/2006/relationships/slideLayout" Target="../slideLayouts/slideLayout2.xml" />
</Relationships>
</file>

<file path=ppt/slides/_rels/slide16.xml.rels>&#65279;<?xml version="1.0" encoding="UTF-8" standalone="yes"?>
<Relationships xmlns="http://schemas.openxmlformats.org/package/2006/relationships">
  <Relationship Id="rId2" Type="http://schemas.openxmlformats.org/officeDocument/2006/relationships/image" Target="../media/image1.jpg" />
  <Relationship Id="rId1" Type="http://schemas.openxmlformats.org/officeDocument/2006/relationships/slideLayout" Target="../slideLayouts/slideLayout6.xml" 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79C93-4D3D-4406-949B-4971CA5BF8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15683"/>
          </a:xfrm>
        </p:spPr>
        <p:txBody>
          <a:bodyPr>
            <a:normAutofit fontScale="90000"/>
          </a:bodyPr>
          <a:lstStyle/>
          <a:p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br>
              <a:rPr lang="fr-FR" dirty="0"/>
            </a:br>
            <a:r>
              <a:rPr lang="fr-FR" dirty="0"/>
              <a:t>Un Petit Bagage d'Amour - Lyon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B2E49-9B24-4303-9DB6-6CA9B8893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78442" y="4715220"/>
            <a:ext cx="9144000" cy="898400"/>
          </a:xfrm>
        </p:spPr>
        <p:txBody>
          <a:bodyPr/>
          <a:lstStyle/>
          <a:p>
            <a:r>
              <a:rPr lang="fr-FR" dirty="0"/>
              <a:t>Assemblée Générale Annuelle</a:t>
            </a:r>
          </a:p>
          <a:p>
            <a:r>
              <a:rPr lang="fr-FR" dirty="0"/>
              <a:t>9 mars 2023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5E87223-11B6-4A58-8655-C9615E7404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63" y="394170"/>
            <a:ext cx="29337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49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A9895-F75F-44BD-9DE6-AB8C53CA76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4317"/>
            <a:ext cx="10515600" cy="3275937"/>
          </a:xfrm>
        </p:spPr>
        <p:txBody>
          <a:bodyPr/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ORDRE DU JOUR</a:t>
            </a:r>
            <a:endParaRPr lang="fr-FR" sz="3200" b="1" dirty="0"/>
          </a:p>
          <a:p>
            <a:endParaRPr lang="fr-FR" sz="2400" b="1" dirty="0"/>
          </a:p>
          <a:p>
            <a:pPr marL="800100" lvl="1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fr-FR" sz="2400" dirty="0"/>
              <a:t>Rapport moral du Président</a:t>
            </a:r>
          </a:p>
          <a:p>
            <a:pPr marL="800100" lvl="1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fr-FR" sz="2400" dirty="0"/>
              <a:t>Rapport du Trésorier, vote du quitus</a:t>
            </a:r>
            <a:r>
              <a:rPr lang="fr-FR" dirty="0"/>
              <a:t> </a:t>
            </a:r>
            <a:r>
              <a:rPr lang="fr-FR" sz="2400" dirty="0"/>
              <a:t>et fixation de la cotisation 2023</a:t>
            </a:r>
          </a:p>
          <a:p>
            <a:pPr marL="800100" lvl="1" indent="-342900">
              <a:spcBef>
                <a:spcPts val="900"/>
              </a:spcBef>
              <a:buFont typeface="Wingdings" panose="05000000000000000000" pitchFamily="2" charset="2"/>
              <a:buChar char="§"/>
              <a:defRPr/>
            </a:pPr>
            <a:r>
              <a:rPr lang="fr-FR" sz="2400" dirty="0"/>
              <a:t>Election des membres du Comité Directeur</a:t>
            </a:r>
            <a:endParaRPr lang="fr-F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26A991F-D047-43E1-A2C7-99F5A9BC5FBB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1677724" y="365126"/>
            <a:ext cx="9676075" cy="94684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/>
              <a:t>Assemblée</a:t>
            </a:r>
            <a:r>
              <a:rPr lang="fr-FR" sz="4000" b="1" dirty="0"/>
              <a:t> Générale Annuelle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C50950-48DE-4D45-B0E7-0D30D5007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8" y="-14134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14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7013A-197A-441B-808F-0E111B50E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sz="4000" b="1" dirty="0"/>
              <a:t>Rapport du président</a:t>
            </a:r>
            <a:endParaRPr lang="fr-FR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86EA4-11EA-4B3F-952E-F18322098F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ANNEE RICHE POUR NOTRE ASSOCIATION</a:t>
            </a:r>
          </a:p>
          <a:p>
            <a:pPr marL="0" indent="0">
              <a:buNone/>
            </a:pPr>
            <a:endParaRPr lang="fr-FR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Année de création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Statuts 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Locaux</a:t>
            </a:r>
          </a:p>
          <a:p>
            <a:pPr marL="0" indent="0">
              <a:buNone/>
            </a:pPr>
            <a:r>
              <a:rPr lang="fr-FR" b="1" dirty="0">
                <a:solidFill>
                  <a:schemeClr val="accent1">
                    <a:lumMod val="75000"/>
                  </a:schemeClr>
                </a:solidFill>
              </a:rPr>
              <a:t>Premiers dons </a:t>
            </a:r>
          </a:p>
          <a:p>
            <a:pPr marL="0" indent="0">
              <a:buNone/>
            </a:pP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Premières cigognes</a:t>
            </a:r>
          </a:p>
          <a:p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CE7932-902A-4E18-8703-13BDF36807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68" y="97184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16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1ED1-7DCA-45BF-B72A-E6CF3BF5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Bilan de l'activité 2022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F7F0-7161-405B-9D52-E3F49ACEA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515"/>
            <a:ext cx="10515600" cy="364844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37 BAGAGES DISTRIBUÉS en 2022</a:t>
            </a:r>
          </a:p>
          <a:p>
            <a:pPr marL="0" indent="0" algn="just">
              <a:buNone/>
            </a:pPr>
            <a:r>
              <a:rPr lang="fr-FR" sz="2400" spc="270" dirty="0"/>
              <a:t>Depuis les deux premiers le 14 juillet, les </a:t>
            </a:r>
            <a:r>
              <a:rPr lang="fr-FR" sz="2400" spc="155" dirty="0"/>
              <a:t>bénévoles UPBDA Lyon ont préparé et remis en 2022 </a:t>
            </a:r>
            <a:r>
              <a:rPr lang="fr-FR" sz="2400" b="1" spc="160" dirty="0"/>
              <a:t>37 petits bagages d'amour! </a:t>
            </a:r>
            <a:r>
              <a:rPr lang="fr-FR" sz="2400" spc="160" dirty="0"/>
              <a:t>C'est autant de </a:t>
            </a:r>
            <a:r>
              <a:rPr lang="fr-FR" sz="2400" spc="185" dirty="0"/>
              <a:t>familles en situation de grande précarité qui </a:t>
            </a:r>
            <a:r>
              <a:rPr lang="fr-FR" sz="2400" spc="125" dirty="0"/>
              <a:t>ont été aidées et ont pu accueillir leur nouveau </a:t>
            </a:r>
            <a:r>
              <a:rPr lang="fr-FR" sz="2400" spc="85" dirty="0"/>
              <a:t>né dans la dignité. </a:t>
            </a:r>
          </a:p>
          <a:p>
            <a:pPr marL="0" indent="0" algn="just">
              <a:buNone/>
            </a:pPr>
            <a:endParaRPr lang="fr-FR" sz="2400" spc="85" dirty="0"/>
          </a:p>
          <a:p>
            <a:pPr marL="0" indent="0" algn="just">
              <a:buNone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102 dossiers ouverts depuis juin 2022</a:t>
            </a:r>
          </a:p>
          <a:p>
            <a:pPr marL="0" indent="0" algn="just">
              <a:buNone/>
            </a:pPr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60 bagages distribués</a:t>
            </a:r>
          </a:p>
          <a:p>
            <a:pPr marL="0" indent="0" algn="just">
              <a:buNone/>
            </a:pPr>
            <a:r>
              <a:rPr lang="fr-FR" sz="2400" spc="85" dirty="0"/>
              <a:t>16 dossiers abandonnés</a:t>
            </a:r>
          </a:p>
          <a:p>
            <a:pPr marL="0" indent="0" algn="just">
              <a:buNone/>
            </a:pPr>
            <a:endParaRPr lang="fr-FR" sz="2400" spc="85" dirty="0"/>
          </a:p>
          <a:p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71587-0D28-4DF4-803E-BEB5429F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9719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512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1ED1-7DCA-45BF-B72A-E6CF3BF5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Bilan de l'activité 2022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F7F0-7161-405B-9D52-E3F49ACEA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515"/>
            <a:ext cx="10515600" cy="3648448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Un grand local à Villeurbanne mis à disposition par le diocèse de Lyon</a:t>
            </a:r>
          </a:p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Lieu de stockage et de remise des bagages</a:t>
            </a:r>
          </a:p>
          <a:p>
            <a:pPr lvl="1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X permanences organisées en 2002</a:t>
            </a:r>
          </a:p>
          <a:p>
            <a:pPr lvl="1"/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8 depuis le début de l'année</a:t>
            </a:r>
          </a:p>
          <a:p>
            <a:pPr lvl="2"/>
            <a:r>
              <a:rPr lang="fr-FR" sz="2400" b="1" dirty="0"/>
              <a:t>Encore 1 prévue en Mars et déjà 4 en Avril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71587-0D28-4DF4-803E-BEB5429F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9719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976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1ED1-7DCA-45BF-B72A-E6CF3BF5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Bilan de l'activité 2022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F7F0-7161-405B-9D52-E3F49ACEA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515"/>
            <a:ext cx="10515600" cy="3648448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+30 BÉNÉVOLES RECRUTÉ(E)S </a:t>
            </a:r>
          </a:p>
          <a:p>
            <a:pPr marL="0" indent="0" algn="just">
              <a:buNone/>
            </a:pPr>
            <a:r>
              <a:rPr lang="fr-FR" sz="2400" spc="270" dirty="0"/>
              <a:t>Sans toutes ses petites mains prêtes à trier et ranger les dons, préparer et remettre les bagages, UPBDA Lyon ne pourrait fonctionner.</a:t>
            </a:r>
          </a:p>
          <a:p>
            <a:pPr marL="0" indent="0" algn="just">
              <a:buNone/>
            </a:pPr>
            <a:endParaRPr lang="fr-FR" sz="2400" spc="270" dirty="0"/>
          </a:p>
          <a:p>
            <a:pPr marL="0" indent="0" algn="just">
              <a:buNone/>
            </a:pPr>
            <a:r>
              <a:rPr lang="fr-FR" sz="2400" spc="270" dirty="0"/>
              <a:t>Nous sommes aujourd'hui une équipe d'une </a:t>
            </a:r>
            <a:r>
              <a:rPr lang="fr-FR" sz="2400" b="1" spc="270" dirty="0"/>
              <a:t>trentaine de bénévoles</a:t>
            </a:r>
            <a:r>
              <a:rPr lang="fr-FR" sz="2400" spc="270" dirty="0"/>
              <a:t> qui se relayent pour organiser les permanences. </a:t>
            </a:r>
          </a:p>
          <a:p>
            <a:pPr marL="0" indent="0" algn="just">
              <a:buNone/>
            </a:pPr>
            <a:r>
              <a:rPr lang="fr-FR" sz="2400" spc="270" dirty="0"/>
              <a:t>Cette équipe n'attend qu'une chose: s'agrandir!</a:t>
            </a:r>
            <a:endParaRPr lang="fr-FR" sz="2400" spc="270" dirty="0">
              <a:highlight>
                <a:srgbClr val="FFFF00"/>
              </a:highligh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71587-0D28-4DF4-803E-BEB5429F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9719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288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1ED1-7DCA-45BF-B72A-E6CF3BF5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Bilan de l'activité 2022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F7F0-7161-405B-9D52-E3F49ACEA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515"/>
            <a:ext cx="10515600" cy="3648448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+5000€ DE DONS RÉCOLTÉS</a:t>
            </a:r>
          </a:p>
          <a:p>
            <a:pPr marL="0" indent="0" algn="just">
              <a:buNone/>
            </a:pPr>
            <a:r>
              <a:rPr lang="fr-FR" sz="2400" dirty="0"/>
              <a:t>Depuis notre lancement, nous avons récolté plus de </a:t>
            </a:r>
            <a:r>
              <a:rPr lang="fr-FR" sz="2400" b="1" u="sng" dirty="0"/>
              <a:t>5000€ de dons</a:t>
            </a:r>
            <a:r>
              <a:rPr lang="fr-FR" sz="2400" b="1" dirty="0"/>
              <a:t> </a:t>
            </a:r>
            <a:r>
              <a:rPr lang="fr-FR" sz="2400" dirty="0"/>
              <a:t>auprès d'entreprises et associations partenaires (Carrefour Solidarité, Grand Frais, Unisoap, Cooper, </a:t>
            </a:r>
            <a:r>
              <a:rPr lang="fr-FR" sz="2400" dirty="0" err="1"/>
              <a:t>Ekium</a:t>
            </a:r>
            <a:r>
              <a:rPr lang="fr-FR" sz="2400" dirty="0"/>
              <a:t>, SFEIR, Chopin Lyon, Bird&amp;Bird...) mais aussi de très nombreux particuliers.</a:t>
            </a:r>
          </a:p>
          <a:p>
            <a:pPr marL="0" indent="0" algn="just">
              <a:buNone/>
            </a:pPr>
            <a:endParaRPr lang="fr-FR" sz="2400" b="1" u="sng" dirty="0"/>
          </a:p>
          <a:p>
            <a:pPr marL="0" indent="0" algn="just">
              <a:buNone/>
            </a:pPr>
            <a:r>
              <a:rPr lang="fr-FR" sz="2400" b="1" u="sng" dirty="0"/>
              <a:t>MERCI!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71587-0D28-4DF4-803E-BEB5429F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9719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1116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F1ED1-7DCA-45BF-B72A-E6CF3BF51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Bilan de l'activité 2022</a:t>
            </a: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9F7F0-7161-405B-9D52-E3F49ACEA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8515"/>
            <a:ext cx="10515600" cy="3648448"/>
          </a:xfrm>
        </p:spPr>
        <p:txBody>
          <a:bodyPr>
            <a:normAutofit/>
          </a:bodyPr>
          <a:lstStyle/>
          <a:p>
            <a:r>
              <a:rPr lang="fr-FR" sz="3200" b="1" dirty="0">
                <a:solidFill>
                  <a:schemeClr val="accent1">
                    <a:lumMod val="75000"/>
                  </a:schemeClr>
                </a:solidFill>
              </a:rPr>
              <a:t>6 MENTIONS DANS LES MÉDIAS</a:t>
            </a:r>
          </a:p>
          <a:p>
            <a:pPr marL="0" indent="0" algn="just">
              <a:buNone/>
            </a:pPr>
            <a:r>
              <a:rPr lang="fr-FR" sz="2400" spc="270" dirty="0"/>
              <a:t>UPBDA Lyon totalise </a:t>
            </a:r>
            <a:r>
              <a:rPr lang="fr-FR" sz="2400" b="1" spc="270" dirty="0"/>
              <a:t>six mentions dans les médias locaux</a:t>
            </a:r>
            <a:r>
              <a:rPr lang="fr-FR" sz="2400" spc="270" dirty="0"/>
              <a:t>, tous supports confondus (</a:t>
            </a:r>
            <a:r>
              <a:rPr lang="fr-FR" sz="2400" spc="270" dirty="0" err="1"/>
              <a:t>LyonMag</a:t>
            </a:r>
            <a:r>
              <a:rPr lang="fr-FR" sz="2400" spc="270" dirty="0"/>
              <a:t>, RCF, BFMTV Lyon, Lyon Femmes…)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AD71587-0D28-4DF4-803E-BEB5429F4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47" y="9719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09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76AA-7F77-4289-B61E-4FCDB6BF3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Perspectives 2023</a:t>
            </a:r>
            <a:br>
              <a:rPr lang="fr-FR" sz="4400" b="1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D4953F-41F9-4036-A386-F82757B53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98859"/>
            <a:ext cx="10515600" cy="3378104"/>
          </a:xfrm>
        </p:spPr>
        <p:txBody>
          <a:bodyPr>
            <a:normAutofit lnSpcReduction="10000"/>
          </a:bodyPr>
          <a:lstStyle/>
          <a:p>
            <a:r>
              <a:rPr lang="fr-FR" dirty="0"/>
              <a:t>Un partenariat avec l'IME Fourvière</a:t>
            </a:r>
          </a:p>
          <a:p>
            <a:r>
              <a:rPr lang="fr-FR" dirty="0"/>
              <a:t>Un partenariat avec les pharmacies du Rhône</a:t>
            </a:r>
          </a:p>
          <a:p>
            <a:r>
              <a:rPr lang="fr-FR" dirty="0"/>
              <a:t>Association fil rouge pour diverses organisations (discussions en cours)</a:t>
            </a:r>
          </a:p>
          <a:p>
            <a:r>
              <a:rPr lang="fr-FR" dirty="0"/>
              <a:t>Partenariats possibles avec "L'entreprise des possibles" et Little-big-change</a:t>
            </a:r>
          </a:p>
          <a:p>
            <a:r>
              <a:rPr lang="fr-FR" dirty="0"/>
              <a:t>Attente des réponses aux demandes de subvention déposées auprès de la Fondation BPAURA et d'AXA XL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52664-1F6A-467E-827F-D7A432548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99" y="0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3803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70BDC-D4C0-4DE2-BC36-B1F1A84C4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968" y="365125"/>
            <a:ext cx="9715831" cy="1325563"/>
          </a:xfrm>
        </p:spPr>
        <p:txBody>
          <a:bodyPr/>
          <a:lstStyle/>
          <a:p>
            <a:pPr algn="ctr"/>
            <a:r>
              <a:rPr lang="fr-FR" sz="4400" b="1" dirty="0"/>
              <a:t>Rapport du Trésorier</a:t>
            </a:r>
            <a:br>
              <a:rPr lang="fr-FR" sz="4400" b="1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1FF9F-925F-4B33-A8AE-32271CFD7A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6709"/>
            <a:ext cx="10515600" cy="1892411"/>
          </a:xfrm>
        </p:spPr>
        <p:txBody>
          <a:bodyPr/>
          <a:lstStyle/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2800" dirty="0"/>
              <a:t>Bilan 2022</a:t>
            </a:r>
          </a:p>
          <a:p>
            <a:pPr marL="360000" indent="-3600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fr-FR" sz="2800" dirty="0"/>
              <a:t>Cotisation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3DB2C28-BBF6-41C4-A7EA-32D178069E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82" y="248258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1877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4D7A27-E38B-442F-A64B-7C5759725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7482" y="365126"/>
            <a:ext cx="9636318" cy="946840"/>
          </a:xfrm>
        </p:spPr>
        <p:txBody>
          <a:bodyPr>
            <a:normAutofit fontScale="90000"/>
          </a:bodyPr>
          <a:lstStyle/>
          <a:p>
            <a:pPr algn="ctr"/>
            <a:br>
              <a:rPr lang="fr-FR" sz="4400" b="1" dirty="0"/>
            </a:br>
            <a:r>
              <a:rPr lang="fr-FR" sz="4900" b="1" dirty="0"/>
              <a:t>Bilan 2022</a:t>
            </a:r>
            <a:br>
              <a:rPr lang="fr-FR" sz="4400" b="1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D29263-E74D-4021-A51B-09405DE14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54803"/>
            <a:ext cx="5181600" cy="2711395"/>
          </a:xfrm>
        </p:spPr>
        <p:txBody>
          <a:bodyPr>
            <a:normAutofit/>
          </a:bodyPr>
          <a:lstStyle/>
          <a:p>
            <a:r>
              <a:rPr lang="fr-FR" dirty="0"/>
              <a:t>Recettes</a:t>
            </a:r>
          </a:p>
          <a:p>
            <a:endParaRPr lang="fr-FR" dirty="0"/>
          </a:p>
          <a:p>
            <a:r>
              <a:rPr lang="fr-FR" dirty="0"/>
              <a:t>4710,00€ de dons financiers</a:t>
            </a:r>
          </a:p>
          <a:p>
            <a:r>
              <a:rPr lang="fr-FR" dirty="0"/>
              <a:t>Prêt de 800€ de dons en nature</a:t>
            </a:r>
          </a:p>
          <a:p>
            <a:endParaRPr lang="fr-F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2283A4-7897-49EC-95A5-708522163B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65572"/>
            <a:ext cx="5181600" cy="2180426"/>
          </a:xfrm>
        </p:spPr>
        <p:txBody>
          <a:bodyPr>
            <a:normAutofit/>
          </a:bodyPr>
          <a:lstStyle/>
          <a:p>
            <a:r>
              <a:rPr lang="fr-FR" dirty="0"/>
              <a:t>Dépenses</a:t>
            </a:r>
          </a:p>
          <a:p>
            <a:endParaRPr lang="fr-FR" dirty="0"/>
          </a:p>
          <a:p>
            <a:r>
              <a:rPr lang="fr-FR" dirty="0"/>
              <a:t>Frais bancaires 78,12€</a:t>
            </a:r>
          </a:p>
          <a:p>
            <a:r>
              <a:rPr lang="fr-FR" dirty="0"/>
              <a:t>Assurance MAIF 126,41€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386BB4-866A-4734-86D0-0ECE968026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2" y="0"/>
            <a:ext cx="2340955" cy="20655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FC2B7A-1ACE-4149-A32C-7D8AA7E6ACF3}"/>
              </a:ext>
            </a:extLst>
          </p:cNvPr>
          <p:cNvSpPr txBox="1"/>
          <p:nvPr/>
        </p:nvSpPr>
        <p:spPr>
          <a:xfrm>
            <a:off x="2600076" y="4866198"/>
            <a:ext cx="64043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/>
              <a:t>Solde au 31 décembre 2022 de + 4505,47€</a:t>
            </a:r>
          </a:p>
        </p:txBody>
      </p:sp>
    </p:spTree>
    <p:extLst>
      <p:ext uri="{BB962C8B-B14F-4D97-AF65-F5344CB8AC3E}">
        <p14:creationId xmlns:p14="http://schemas.microsoft.com/office/powerpoint/2010/main" val="965343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78DA0-5267-4515-A46C-F00BCBAE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/>
              <a:t>Cotisation</a:t>
            </a:r>
            <a:r>
              <a:rPr lang="fr-FR" sz="4400" b="1" dirty="0"/>
              <a:t> 2023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6FB26-B0A7-4606-9114-2F1461608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20563"/>
            <a:ext cx="10515600" cy="3656400"/>
          </a:xfrm>
        </p:spPr>
        <p:txBody>
          <a:bodyPr/>
          <a:lstStyle/>
          <a:p>
            <a:r>
              <a:rPr lang="fr-FR" dirty="0"/>
              <a:t>Cotisation annuelle de 20€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E9F6D5-BBDA-44F5-BE06-4D1E4AB51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42" y="0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5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78DA0-5267-4515-A46C-F00BCBAEA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sz="4400" b="1" dirty="0"/>
              <a:t>VOTES</a:t>
            </a:r>
            <a:br>
              <a:rPr lang="fr-FR" sz="4400" dirty="0"/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A6FB26-B0A7-4606-9114-2F1461608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14762"/>
            <a:ext cx="10515600" cy="2663688"/>
          </a:xfrm>
        </p:spPr>
        <p:txBody>
          <a:bodyPr/>
          <a:lstStyle/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2"/>
                </a:solidFill>
              </a:rPr>
              <a:t>Approbation du rapport moral</a:t>
            </a:r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2"/>
                </a:solidFill>
              </a:rPr>
              <a:t>Quitus du rapport financier</a:t>
            </a:r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2"/>
                </a:solidFill>
              </a:rPr>
              <a:t>Approbation de la cotisation 2023</a:t>
            </a:r>
          </a:p>
          <a:p>
            <a:pPr marL="457200" indent="-457200">
              <a:spcBef>
                <a:spcPts val="900"/>
              </a:spcBef>
              <a:buFont typeface="Wingdings" panose="05000000000000000000" pitchFamily="2" charset="2"/>
              <a:buChar char="§"/>
            </a:pPr>
            <a:r>
              <a:rPr lang="fr-FR" sz="2800" b="1" dirty="0">
                <a:solidFill>
                  <a:schemeClr val="tx2"/>
                </a:solidFill>
              </a:rPr>
              <a:t>Election du Comité Directeur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B1AEDD-6BB2-4F3E-93C0-AD26CB23C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5" y="159026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2173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2B2C-740A-4080-BFE7-B9FA37270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774" y="365125"/>
            <a:ext cx="9684026" cy="1325563"/>
          </a:xfrm>
        </p:spPr>
        <p:txBody>
          <a:bodyPr/>
          <a:lstStyle/>
          <a:p>
            <a:pPr algn="ctr"/>
            <a:r>
              <a:rPr lang="fr-FR" b="1" dirty="0"/>
              <a:t>Election</a:t>
            </a:r>
            <a:r>
              <a:rPr lang="fr-FR" sz="4400" b="1" dirty="0">
                <a:solidFill>
                  <a:schemeClr val="tx2"/>
                </a:solidFill>
              </a:rPr>
              <a:t> </a:t>
            </a:r>
            <a:r>
              <a:rPr lang="fr-FR" b="1" dirty="0"/>
              <a:t>du Comité Directeur</a:t>
            </a:r>
            <a:br>
              <a:rPr lang="fr-FR" sz="4400" b="1" dirty="0">
                <a:solidFill>
                  <a:schemeClr val="tx2"/>
                </a:solidFill>
              </a:rPr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A6B8-2253-4ACA-B005-1BB6604C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691"/>
            <a:ext cx="10515600" cy="411627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/>
              <a:t>Le comité directeur est composé</a:t>
            </a:r>
          </a:p>
          <a:p>
            <a:r>
              <a:rPr lang="fr-FR" dirty="0"/>
              <a:t>Des membres fondateurs du Bureau :</a:t>
            </a:r>
          </a:p>
          <a:p>
            <a:pPr marL="457200" lvl="1" indent="0">
              <a:buNone/>
            </a:pPr>
            <a:r>
              <a:rPr lang="fr-FR" dirty="0"/>
              <a:t>Géraldine Arbant, Présidente</a:t>
            </a:r>
          </a:p>
          <a:p>
            <a:pPr marL="457200" lvl="1" indent="0">
              <a:buNone/>
            </a:pPr>
            <a:r>
              <a:rPr lang="fr-FR" dirty="0"/>
              <a:t>Christelle Tong-Cuong, Secrétaire</a:t>
            </a:r>
          </a:p>
          <a:p>
            <a:pPr marL="457200" lvl="1" indent="0">
              <a:buNone/>
            </a:pPr>
            <a:r>
              <a:rPr lang="fr-FR" dirty="0"/>
              <a:t>Côme Tong-Cuong, Trésorier </a:t>
            </a:r>
          </a:p>
          <a:p>
            <a:r>
              <a:rPr lang="fr-FR" dirty="0"/>
              <a:t>Des membres additionnels :</a:t>
            </a:r>
          </a:p>
          <a:p>
            <a:pPr marL="457200" lvl="1" indent="0">
              <a:buNone/>
            </a:pPr>
            <a:r>
              <a:rPr lang="fr-FR" dirty="0"/>
              <a:t>Christiane Agarrat, en charge de la recherche de subventions</a:t>
            </a:r>
          </a:p>
          <a:p>
            <a:pPr marL="457200" lvl="1" indent="0">
              <a:buNone/>
            </a:pPr>
            <a:r>
              <a:rPr lang="fr-FR" dirty="0"/>
              <a:t>Sandra </a:t>
            </a:r>
            <a:r>
              <a:rPr lang="fr-FR" dirty="0" err="1"/>
              <a:t>Lanoir</a:t>
            </a:r>
            <a:r>
              <a:rPr lang="fr-FR" dirty="0"/>
              <a:t>, en charge de la communication avec les assistants sociaux et de l'organisation des permanences</a:t>
            </a:r>
          </a:p>
          <a:p>
            <a:pPr marL="457200" lvl="1" indent="0">
              <a:buNone/>
            </a:pPr>
            <a:r>
              <a:rPr lang="fr-FR" dirty="0"/>
              <a:t>Laurianne Sénéchal, en charge des permanences et du partenariat avec l'IME Fourvière</a:t>
            </a:r>
          </a:p>
          <a:p>
            <a:pPr marL="457200" lvl="1" indent="0">
              <a:buNone/>
            </a:pPr>
            <a:r>
              <a:rPr lang="fr-FR" dirty="0"/>
              <a:t>Amelie Colas, en charge de la comptabilité de l'association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166AB-6261-4ED0-955F-E77786E7B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" y="-4880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985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72B2C-740A-4080-BFE7-B9FA37270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774" y="365125"/>
            <a:ext cx="9684026" cy="1325563"/>
          </a:xfrm>
        </p:spPr>
        <p:txBody>
          <a:bodyPr/>
          <a:lstStyle/>
          <a:p>
            <a:pPr algn="ctr"/>
            <a:r>
              <a:rPr lang="fr-FR" b="1" dirty="0"/>
              <a:t>Nos prochaines permanences</a:t>
            </a:r>
            <a:br>
              <a:rPr lang="fr-FR" sz="4400" b="1" dirty="0">
                <a:solidFill>
                  <a:schemeClr val="tx2"/>
                </a:solidFill>
              </a:rPr>
            </a:br>
            <a:endParaRPr lang="fr-F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73A6B8-2253-4ACA-B005-1BB6604C9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60691"/>
            <a:ext cx="10515600" cy="41162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Le 25 mars</a:t>
            </a:r>
          </a:p>
          <a:p>
            <a:pPr marL="0" indent="0">
              <a:buNone/>
            </a:pPr>
            <a:r>
              <a:rPr lang="fr-FR" dirty="0"/>
              <a:t>Les 5, 8, 26 et 29 avril.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Rdv dans le local 25, rue du 4 août 1789 à Villeurbanne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/>
              <a:t>Rejoignez nous !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8166AB-6261-4ED0-955F-E77786E7BC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10" y="-4880"/>
            <a:ext cx="2340955" cy="2065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41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3995B-495E-43D3-9831-B50463F57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9174" y="4364632"/>
            <a:ext cx="10515600" cy="1325563"/>
          </a:xfrm>
        </p:spPr>
        <p:txBody>
          <a:bodyPr/>
          <a:lstStyle/>
          <a:p>
            <a:pPr algn="ctr"/>
            <a:r>
              <a:rPr lang="fr-FR" b="1" dirty="0"/>
              <a:t>MERCI</a:t>
            </a:r>
            <a:r>
              <a:rPr lang="fr-FR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A87D63-C2E4-4612-9277-0559A2B54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8461" y="515426"/>
            <a:ext cx="2933700" cy="295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0072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571</Words>
  <Application>Microsoft Office PowerPoint</Application>
  <PresentationFormat>Widescreen</PresentationFormat>
  <Paragraphs>90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     Un Petit Bagage d'Amour - Lyon</vt:lpstr>
      <vt:lpstr>Assemblée Générale Annuelle</vt:lpstr>
      <vt:lpstr>Rapport du président</vt:lpstr>
      <vt:lpstr>Bilan de l'activité 2022</vt:lpstr>
      <vt:lpstr>Bilan de l'activité 2022</vt:lpstr>
      <vt:lpstr>Bilan de l'activité 2022</vt:lpstr>
      <vt:lpstr>Bilan de l'activité 2022</vt:lpstr>
      <vt:lpstr>Bilan de l'activité 2022</vt:lpstr>
      <vt:lpstr>Perspectives 2023 </vt:lpstr>
      <vt:lpstr>Rapport du Trésorier </vt:lpstr>
      <vt:lpstr> Bilan 2022 </vt:lpstr>
      <vt:lpstr>Cotisation 2023 </vt:lpstr>
      <vt:lpstr>VOTES </vt:lpstr>
      <vt:lpstr>Election du Comité Directeur </vt:lpstr>
      <vt:lpstr>Nos prochaines permanences </vt:lpstr>
      <vt:lpstr>MERCI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